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696" y="10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09B4-28C0-4915-B1C8-7EFA65CCA408}" type="datetimeFigureOut">
              <a:rPr kumimoji="1" lang="ja-JP" altLang="en-US" smtClean="0"/>
              <a:pPr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B24-14A3-4D18-A093-3843509CCC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9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09B4-28C0-4915-B1C8-7EFA65CCA408}" type="datetimeFigureOut">
              <a:rPr kumimoji="1" lang="ja-JP" altLang="en-US" smtClean="0"/>
              <a:pPr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B24-14A3-4D18-A093-3843509CCC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2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09B4-28C0-4915-B1C8-7EFA65CCA408}" type="datetimeFigureOut">
              <a:rPr kumimoji="1" lang="ja-JP" altLang="en-US" smtClean="0"/>
              <a:pPr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B24-14A3-4D18-A093-3843509CCC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82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09B4-28C0-4915-B1C8-7EFA65CCA408}" type="datetimeFigureOut">
              <a:rPr kumimoji="1" lang="ja-JP" altLang="en-US" smtClean="0"/>
              <a:pPr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B24-14A3-4D18-A093-3843509CCC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40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09B4-28C0-4915-B1C8-7EFA65CCA408}" type="datetimeFigureOut">
              <a:rPr kumimoji="1" lang="ja-JP" altLang="en-US" smtClean="0"/>
              <a:pPr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B24-14A3-4D18-A093-3843509CCC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1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09B4-28C0-4915-B1C8-7EFA65CCA408}" type="datetimeFigureOut">
              <a:rPr kumimoji="1" lang="ja-JP" altLang="en-US" smtClean="0"/>
              <a:pPr/>
              <a:t>2017/9/4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B24-14A3-4D18-A093-3843509CCC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82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09B4-28C0-4915-B1C8-7EFA65CCA408}" type="datetimeFigureOut">
              <a:rPr kumimoji="1" lang="ja-JP" altLang="en-US" smtClean="0"/>
              <a:pPr/>
              <a:t>2017/9/4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B24-14A3-4D18-A093-3843509CCC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96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09B4-28C0-4915-B1C8-7EFA65CCA408}" type="datetimeFigureOut">
              <a:rPr kumimoji="1" lang="ja-JP" altLang="en-US" smtClean="0"/>
              <a:pPr/>
              <a:t>2017/9/4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B24-14A3-4D18-A093-3843509CCC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78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09B4-28C0-4915-B1C8-7EFA65CCA408}" type="datetimeFigureOut">
              <a:rPr kumimoji="1" lang="ja-JP" altLang="en-US" smtClean="0"/>
              <a:pPr/>
              <a:t>2017/9/4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B24-14A3-4D18-A093-3843509CCC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46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09B4-28C0-4915-B1C8-7EFA65CCA408}" type="datetimeFigureOut">
              <a:rPr kumimoji="1" lang="ja-JP" altLang="en-US" smtClean="0"/>
              <a:pPr/>
              <a:t>2017/9/4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B24-14A3-4D18-A093-3843509CCC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38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09B4-28C0-4915-B1C8-7EFA65CCA408}" type="datetimeFigureOut">
              <a:rPr kumimoji="1" lang="ja-JP" altLang="en-US" smtClean="0"/>
              <a:pPr/>
              <a:t>2017/9/4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B24-14A3-4D18-A093-3843509CCC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26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309B4-28C0-4915-B1C8-7EFA65CCA408}" type="datetimeFigureOut">
              <a:rPr kumimoji="1" lang="ja-JP" altLang="en-US" smtClean="0"/>
              <a:pPr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B8B24-14A3-4D18-A093-3843509CCC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72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1447" y="1159449"/>
            <a:ext cx="9139844" cy="6840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85297" y="184785"/>
            <a:ext cx="5773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solidFill>
                  <a:schemeClr val="bg1"/>
                </a:solidFill>
                <a:latin typeface="HG平成明朝体W9" panose="02020A09000000000000" pitchFamily="17" charset="-128"/>
                <a:ea typeface="HG平成明朝体W9" panose="02020A09000000000000" pitchFamily="17" charset="-128"/>
              </a:rPr>
              <a:t>第</a:t>
            </a:r>
            <a:r>
              <a:rPr lang="en-US" altLang="ja-JP" sz="4400" b="1" dirty="0" smtClean="0">
                <a:solidFill>
                  <a:schemeClr val="bg1"/>
                </a:solidFill>
                <a:latin typeface="HG平成明朝体W9" panose="02020A09000000000000" pitchFamily="17" charset="-128"/>
                <a:ea typeface="HG平成明朝体W9" panose="02020A09000000000000" pitchFamily="17" charset="-128"/>
              </a:rPr>
              <a:t>39</a:t>
            </a:r>
            <a:r>
              <a:rPr lang="ja-JP" altLang="en-US" sz="4400" b="1" dirty="0" smtClean="0">
                <a:solidFill>
                  <a:schemeClr val="bg1"/>
                </a:solidFill>
                <a:latin typeface="HG平成明朝体W9" panose="02020A09000000000000" pitchFamily="17" charset="-128"/>
                <a:ea typeface="HG平成明朝体W9" panose="02020A09000000000000" pitchFamily="17" charset="-128"/>
              </a:rPr>
              <a:t>回</a:t>
            </a:r>
            <a:endParaRPr kumimoji="1" lang="ja-JP" altLang="en-US" sz="4400" b="1" dirty="0">
              <a:solidFill>
                <a:schemeClr val="bg1"/>
              </a:solidFill>
              <a:latin typeface="HG平成明朝体W9" panose="02020A09000000000000" pitchFamily="17" charset="-128"/>
              <a:ea typeface="HG平成明朝体W9" panose="02020A09000000000000" pitchFamily="17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6700" y="801370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solidFill>
                  <a:schemeClr val="bg1"/>
                </a:solidFill>
                <a:latin typeface="HG平成明朝体W9" panose="02020A09000000000000" pitchFamily="17" charset="-128"/>
                <a:ea typeface="HG平成明朝体W9" panose="02020A09000000000000" pitchFamily="17" charset="-128"/>
              </a:rPr>
              <a:t>全国大学メンタルヘルス</a:t>
            </a:r>
            <a:endParaRPr kumimoji="1" lang="ja-JP" altLang="en-US" sz="4400" b="1" dirty="0">
              <a:solidFill>
                <a:schemeClr val="bg1"/>
              </a:solidFill>
              <a:latin typeface="HG平成明朝体W9" panose="02020A09000000000000" pitchFamily="17" charset="-128"/>
              <a:ea typeface="HG平成明朝体W9" panose="02020A09000000000000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07631" y="1517015"/>
            <a:ext cx="861774" cy="23173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400" b="1" dirty="0" smtClean="0">
                <a:solidFill>
                  <a:schemeClr val="bg1"/>
                </a:solidFill>
                <a:latin typeface="HG平成明朝体W9" panose="02020A09000000000000" pitchFamily="17" charset="-128"/>
                <a:ea typeface="HG平成明朝体W9" panose="02020A09000000000000" pitchFamily="17" charset="-128"/>
              </a:rPr>
              <a:t>学会総会</a:t>
            </a:r>
            <a:endParaRPr kumimoji="1" lang="ja-JP" altLang="en-US" sz="4400" b="1" dirty="0">
              <a:solidFill>
                <a:schemeClr val="bg1"/>
              </a:solidFill>
              <a:latin typeface="HG平成明朝体W9" panose="02020A09000000000000" pitchFamily="17" charset="-128"/>
              <a:ea typeface="HG平成明朝体W9" panose="02020A09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19" y="6034116"/>
            <a:ext cx="6633547" cy="193899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tabLst>
                <a:tab pos="714375" algn="l"/>
              </a:tabLst>
            </a:pPr>
            <a:r>
              <a:rPr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会　期</a:t>
            </a:r>
            <a:r>
              <a:rPr lang="en-US" altLang="ja-JP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lang="en-US" altLang="ja-JP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2017</a:t>
            </a:r>
            <a:r>
              <a:rPr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en-US" altLang="ja-JP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</a:t>
            </a:r>
            <a:r>
              <a:rPr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r>
              <a:rPr lang="ja-JP" alt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木</a:t>
            </a:r>
            <a:r>
              <a:rPr lang="ja-JP" alt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r>
              <a:rPr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r>
              <a:rPr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金</a:t>
            </a:r>
            <a:r>
              <a:rPr lang="ja-JP" alt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lang="en-US" altLang="ja-JP" sz="2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tabLst>
                <a:tab pos="714375" algn="l"/>
              </a:tabLst>
            </a:pPr>
            <a:r>
              <a:rPr kumimoji="1"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会　場</a:t>
            </a:r>
            <a:r>
              <a:rPr kumimoji="1" lang="en-US" altLang="ja-JP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kumimoji="1"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愛知教育大学　本部棟第一会議室</a:t>
            </a:r>
            <a:r>
              <a:rPr lang="ja-JP" alt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（愛知県刈谷市）</a:t>
            </a:r>
            <a:endParaRPr kumimoji="1" lang="en-US" altLang="ja-JP" sz="1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tabLst>
                <a:tab pos="714375" algn="l"/>
              </a:tabLst>
            </a:pPr>
            <a:r>
              <a:rPr lang="ja-JP" alt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大</a:t>
            </a:r>
            <a:r>
              <a:rPr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会長</a:t>
            </a:r>
            <a:r>
              <a:rPr lang="en-US" altLang="ja-JP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田中生雅 </a:t>
            </a:r>
            <a:r>
              <a:rPr lang="ja-JP" alt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ja-JP" alt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愛知教育大学健康支援センター）</a:t>
            </a:r>
            <a:endParaRPr lang="en-US" altLang="ja-JP" sz="1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tabLst>
                <a:tab pos="714375" algn="l"/>
              </a:tabLst>
            </a:pPr>
            <a:r>
              <a:rPr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共　催</a:t>
            </a:r>
            <a:r>
              <a:rPr kumimoji="1" lang="en-US" altLang="ja-JP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lang="ja-JP" alt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国立大学法人</a:t>
            </a:r>
            <a:r>
              <a:rPr lang="ja-JP" alt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保健</a:t>
            </a:r>
            <a:r>
              <a:rPr lang="ja-JP" alt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管理</a:t>
            </a:r>
            <a:r>
              <a:rPr lang="ja-JP" alt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施設</a:t>
            </a:r>
            <a:r>
              <a:rPr lang="ja-JP" alt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協</a:t>
            </a:r>
            <a:r>
              <a:rPr lang="ja-JP" alt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議会</a:t>
            </a:r>
            <a:endParaRPr lang="en-US" altLang="ja-JP" sz="1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tabLst>
                <a:tab pos="714375" algn="l"/>
              </a:tabLst>
            </a:pPr>
            <a:r>
              <a:rPr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後　</a:t>
            </a:r>
            <a:r>
              <a:rPr lang="ja-JP" altLang="en-US" sz="2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援</a:t>
            </a:r>
            <a:r>
              <a:rPr lang="ja-JP" altLang="en-US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2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1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独立行政法人　日本</a:t>
            </a:r>
            <a:r>
              <a:rPr lang="ja-JP" alt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学生支援機構</a:t>
            </a:r>
            <a:r>
              <a:rPr lang="ja-JP" alt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ja-JP" alt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予定）</a:t>
            </a:r>
            <a:endParaRPr lang="en-US" altLang="ja-JP" sz="1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tabLst>
                <a:tab pos="714375" algn="l"/>
              </a:tabLst>
            </a:pPr>
            <a:r>
              <a:rPr lang="ja-JP" alt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  </a:t>
            </a:r>
            <a:r>
              <a:rPr lang="ja-JP" alt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文部</a:t>
            </a:r>
            <a:r>
              <a:rPr lang="ja-JP" alt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科学省（予定）</a:t>
            </a:r>
            <a:endParaRPr kumimoji="1" lang="en-US" altLang="ja-JP" sz="1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799" y="9160063"/>
            <a:ext cx="4801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076325" algn="l"/>
              </a:tabLst>
            </a:pPr>
            <a:r>
              <a:rPr lang="ja-JP" altLang="en-US" sz="1100" b="1" dirty="0" smtClean="0">
                <a:ln w="10160">
                  <a:noFill/>
                  <a:prstDash val="solid"/>
                </a:ln>
                <a:latin typeface="HGS教科書体" pitchFamily="18" charset="-128"/>
                <a:ea typeface="HGS教科書体" pitchFamily="18" charset="-128"/>
              </a:rPr>
              <a:t>学会事務局</a:t>
            </a:r>
            <a:r>
              <a:rPr lang="en-US" altLang="ja-JP" sz="1100" b="1" dirty="0" smtClean="0">
                <a:ln w="10160">
                  <a:noFill/>
                  <a:prstDash val="solid"/>
                </a:ln>
                <a:latin typeface="HGS教科書体" pitchFamily="18" charset="-128"/>
                <a:ea typeface="HGS教科書体" pitchFamily="18" charset="-128"/>
              </a:rPr>
              <a:t>	</a:t>
            </a:r>
            <a:r>
              <a:rPr lang="ja-JP" altLang="en-US" sz="1100" b="1" dirty="0" smtClean="0">
                <a:ln w="10160">
                  <a:noFill/>
                  <a:prstDash val="solid"/>
                </a:ln>
                <a:latin typeface="HGS教科書体" pitchFamily="18" charset="-128"/>
                <a:ea typeface="HGS教科書体" pitchFamily="18" charset="-128"/>
              </a:rPr>
              <a:t>愛知教育大学健康支援センター・学生</a:t>
            </a:r>
            <a:r>
              <a:rPr lang="ja-JP" altLang="en-US" sz="1100" b="1" dirty="0" smtClean="0">
                <a:ln w="10160">
                  <a:noFill/>
                  <a:prstDash val="solid"/>
                </a:ln>
                <a:latin typeface="+mn-ea"/>
              </a:rPr>
              <a:t>・</a:t>
            </a:r>
            <a:r>
              <a:rPr lang="ja-JP" altLang="en-US" sz="1100" b="1" dirty="0" smtClean="0">
                <a:ln w="10160">
                  <a:noFill/>
                  <a:prstDash val="solid"/>
                </a:ln>
                <a:latin typeface="HGS教科書体" pitchFamily="18" charset="-128"/>
                <a:ea typeface="HGS教科書体" pitchFamily="18" charset="-128"/>
              </a:rPr>
              <a:t>国際課</a:t>
            </a:r>
          </a:p>
          <a:p>
            <a:pPr>
              <a:tabLst>
                <a:tab pos="1076325" algn="l"/>
              </a:tabLst>
            </a:pPr>
            <a:r>
              <a:rPr lang="en-US" altLang="ja-JP" sz="1100" b="1" dirty="0" smtClean="0">
                <a:ln w="10160">
                  <a:noFill/>
                  <a:prstDash val="solid"/>
                </a:ln>
                <a:latin typeface="HGS教科書体" pitchFamily="18" charset="-128"/>
                <a:ea typeface="HGS教科書体" pitchFamily="18" charset="-128"/>
              </a:rPr>
              <a:t>	</a:t>
            </a:r>
            <a:r>
              <a:rPr lang="ja-JP" altLang="en-US" sz="1100" b="1" dirty="0" smtClean="0">
                <a:ln w="10160">
                  <a:noFill/>
                  <a:prstDash val="solid"/>
                </a:ln>
                <a:latin typeface="HGS教科書体" pitchFamily="18" charset="-128"/>
                <a:ea typeface="HGS教科書体" pitchFamily="18" charset="-128"/>
              </a:rPr>
              <a:t>〒</a:t>
            </a:r>
            <a:r>
              <a:rPr lang="en-US" altLang="ja-JP" sz="1100" b="1" dirty="0" smtClean="0">
                <a:ln w="10160">
                  <a:noFill/>
                  <a:prstDash val="solid"/>
                </a:ln>
                <a:latin typeface="HGS教科書体" pitchFamily="18" charset="-128"/>
                <a:ea typeface="HGS教科書体" pitchFamily="18" charset="-128"/>
              </a:rPr>
              <a:t>448-8542  </a:t>
            </a:r>
            <a:r>
              <a:rPr lang="ja-JP" altLang="en-US" sz="1100" b="1" dirty="0" smtClean="0">
                <a:ln w="10160">
                  <a:noFill/>
                  <a:prstDash val="solid"/>
                </a:ln>
                <a:latin typeface="HGS教科書体" pitchFamily="18" charset="-128"/>
                <a:ea typeface="HGS教科書体" pitchFamily="18" charset="-128"/>
              </a:rPr>
              <a:t>愛知県刈谷市井ヶ谷町広沢１</a:t>
            </a:r>
          </a:p>
          <a:p>
            <a:pPr>
              <a:tabLst>
                <a:tab pos="1076325" algn="l"/>
              </a:tabLst>
            </a:pPr>
            <a:r>
              <a:rPr lang="en-US" altLang="ja-JP" sz="1100" b="1" dirty="0" smtClean="0">
                <a:ln w="10160">
                  <a:noFill/>
                  <a:prstDash val="solid"/>
                </a:ln>
                <a:latin typeface="HGS教科書体" pitchFamily="18" charset="-128"/>
                <a:ea typeface="HGS教科書体" pitchFamily="18" charset="-128"/>
              </a:rPr>
              <a:t>	TEL</a:t>
            </a:r>
            <a:r>
              <a:rPr lang="ja-JP" altLang="en-US" sz="1100" b="1" dirty="0" smtClean="0">
                <a:ln w="10160">
                  <a:noFill/>
                  <a:prstDash val="solid"/>
                </a:ln>
                <a:latin typeface="HGS教科書体" pitchFamily="18" charset="-128"/>
                <a:ea typeface="HGS教科書体" pitchFamily="18" charset="-128"/>
              </a:rPr>
              <a:t>　</a:t>
            </a:r>
            <a:r>
              <a:rPr lang="en-US" altLang="ja-JP" sz="1100" b="1" dirty="0" smtClean="0">
                <a:ln w="10160">
                  <a:noFill/>
                  <a:prstDash val="solid"/>
                </a:ln>
                <a:latin typeface="HGS教科書体" pitchFamily="18" charset="-128"/>
                <a:ea typeface="HGS教科書体" pitchFamily="18" charset="-128"/>
              </a:rPr>
              <a:t>0566-26-2193</a:t>
            </a:r>
            <a:r>
              <a:rPr lang="ja-JP" altLang="en-US" sz="1100" b="1" dirty="0" smtClean="0">
                <a:ln w="10160">
                  <a:noFill/>
                  <a:prstDash val="solid"/>
                </a:ln>
                <a:latin typeface="HGS教科書体" pitchFamily="18" charset="-128"/>
                <a:ea typeface="HGS教科書体" pitchFamily="18" charset="-128"/>
              </a:rPr>
              <a:t>　</a:t>
            </a:r>
            <a:r>
              <a:rPr lang="en-US" altLang="ja-JP" sz="1100" b="1" dirty="0" smtClean="0">
                <a:ln w="10160">
                  <a:noFill/>
                  <a:prstDash val="solid"/>
                </a:ln>
                <a:latin typeface="HGS教科書体" pitchFamily="18" charset="-128"/>
                <a:ea typeface="HGS教科書体" pitchFamily="18" charset="-128"/>
              </a:rPr>
              <a:t> FAX 0566-26-2190</a:t>
            </a:r>
            <a:r>
              <a:rPr lang="en-US" altLang="ja-JP" sz="1100" b="1" dirty="0">
                <a:ln w="10160">
                  <a:noFill/>
                  <a:prstDash val="solid"/>
                </a:ln>
                <a:latin typeface="HGS教科書体" pitchFamily="18" charset="-128"/>
                <a:ea typeface="HGS教科書体" pitchFamily="18" charset="-128"/>
              </a:rPr>
              <a:t>	</a:t>
            </a:r>
            <a:r>
              <a:rPr lang="en-US" altLang="ja-JP" sz="1100" b="1" dirty="0" smtClean="0">
                <a:ln w="10160">
                  <a:noFill/>
                  <a:prstDash val="solid"/>
                </a:ln>
                <a:latin typeface="HGS教科書体" pitchFamily="18" charset="-128"/>
                <a:ea typeface="HGS教科書体" pitchFamily="18" charset="-128"/>
              </a:rPr>
              <a:t>	</a:t>
            </a:r>
          </a:p>
          <a:p>
            <a:pPr>
              <a:tabLst>
                <a:tab pos="1076325" algn="l"/>
              </a:tabLst>
            </a:pPr>
            <a:r>
              <a:rPr lang="en-US" altLang="ja-JP" sz="1100" b="1" dirty="0" smtClean="0">
                <a:ln w="10160">
                  <a:noFill/>
                  <a:prstDash val="solid"/>
                </a:ln>
                <a:latin typeface="HGS教科書体" pitchFamily="18" charset="-128"/>
                <a:ea typeface="HGS教科書体" pitchFamily="18" charset="-128"/>
              </a:rPr>
              <a:t>                        e-mail    mental@m.auecc.aichi-edu.ac.jp</a:t>
            </a:r>
            <a:endParaRPr lang="en-US" altLang="ja-JP" sz="1100" b="1" dirty="0">
              <a:ln w="10160">
                <a:noFill/>
                <a:prstDash val="solid"/>
              </a:ln>
              <a:latin typeface="HGS教科書体" pitchFamily="18" charset="-128"/>
              <a:ea typeface="HGS教科書体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5297" y="4579448"/>
            <a:ext cx="552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テーマ</a:t>
            </a:r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大学教育</a:t>
            </a:r>
            <a:r>
              <a:rPr lang="ja-JP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と</a:t>
            </a:r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メンタルヘルス支援上</a:t>
            </a:r>
            <a:r>
              <a:rPr lang="ja-JP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の</a:t>
            </a:r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課題</a:t>
            </a:r>
            <a:r>
              <a:rPr lang="ja-JP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を</a:t>
            </a:r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考える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496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44550"/>
            <a:ext cx="6194425" cy="822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2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0"/>
            <a:ext cx="6194425" cy="88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41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50825"/>
            <a:ext cx="6194425" cy="874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06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79388"/>
            <a:ext cx="6194425" cy="889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11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18"/>
            <a:ext cx="6905626" cy="876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91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20</Words>
  <Application>Microsoft Office PowerPoint</Application>
  <PresentationFormat>A4 210 x 297 mm</PresentationFormat>
  <Paragraphs>15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田中優司</dc:creator>
  <cp:lastModifiedBy>Windows ユーザー</cp:lastModifiedBy>
  <cp:revision>27</cp:revision>
  <cp:lastPrinted>2017-09-04T05:56:35Z</cp:lastPrinted>
  <dcterms:created xsi:type="dcterms:W3CDTF">2016-11-29T02:35:31Z</dcterms:created>
  <dcterms:modified xsi:type="dcterms:W3CDTF">2017-09-04T05:59:35Z</dcterms:modified>
</cp:coreProperties>
</file>